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2"/>
  </p:notesMasterIdLst>
  <p:sldIdLst>
    <p:sldId id="256" r:id="rId5"/>
    <p:sldId id="269" r:id="rId6"/>
    <p:sldId id="284" r:id="rId7"/>
    <p:sldId id="305" r:id="rId8"/>
    <p:sldId id="306" r:id="rId9"/>
    <p:sldId id="307" r:id="rId10"/>
    <p:sldId id="265" r:id="rId11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B0F0"/>
    <a:srgbClr val="FF0000"/>
    <a:srgbClr val="000000"/>
    <a:srgbClr val="747474"/>
    <a:srgbClr val="F16122"/>
    <a:srgbClr val="FF00FF"/>
    <a:srgbClr val="FFFF00"/>
    <a:srgbClr val="92D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762FAE-3E44-44D2-ADFA-C3A634517685}" v="3" dt="2023-04-19T04:23:38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96" autoAdjust="0"/>
  </p:normalViewPr>
  <p:slideViewPr>
    <p:cSldViewPr snapToGrid="0">
      <p:cViewPr varScale="1">
        <p:scale>
          <a:sx n="93" d="100"/>
          <a:sy n="93" d="100"/>
        </p:scale>
        <p:origin x="712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4,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May 4,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Tinker-Twins/Autonomy-Science-And-Systems/tree/main/Capstone%20Projec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4" Type="http://schemas.openxmlformats.org/officeDocument/2006/relationships/image" Target="../media/image4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139004"/>
            <a:ext cx="10558274" cy="1146777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sz="3600" dirty="0"/>
              <a:t>AuE-8230</a:t>
            </a:r>
            <a:br>
              <a:rPr lang="en-IN" sz="3600" dirty="0"/>
            </a:br>
            <a:r>
              <a:rPr lang="en-IN" sz="3600" dirty="0"/>
              <a:t>Autonomy: Science and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4" y="4483947"/>
            <a:ext cx="8529887" cy="663785"/>
          </a:xfrm>
        </p:spPr>
        <p:txBody>
          <a:bodyPr/>
          <a:lstStyle/>
          <a:p>
            <a:r>
              <a:rPr lang="en-IN" b="1" dirty="0"/>
              <a:t>Group 1: </a:t>
            </a:r>
            <a:r>
              <a:rPr lang="en-IN" dirty="0"/>
              <a:t>Chinmay Samak, Tanmay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1DB13B-D132-008F-A574-FA96E2501BE3}"/>
              </a:ext>
            </a:extLst>
          </p:cNvPr>
          <p:cNvSpPr txBox="1">
            <a:spLocks/>
          </p:cNvSpPr>
          <p:nvPr/>
        </p:nvSpPr>
        <p:spPr>
          <a:xfrm>
            <a:off x="2339627" y="2855611"/>
            <a:ext cx="7504619" cy="1146777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/>
              <a:t>Capstone Project</a:t>
            </a:r>
          </a:p>
        </p:txBody>
      </p:sp>
      <p:pic>
        <p:nvPicPr>
          <p:cNvPr id="3076" name="Picture 4" descr="Github Logo - Free social media icons">
            <a:hlinkClick r:id="rId2"/>
            <a:extLst>
              <a:ext uri="{FF2B5EF4-FFF2-40B4-BE49-F238E27FC236}">
                <a16:creationId xmlns:a16="http://schemas.microsoft.com/office/drawing/2014/main" id="{A61E81F7-7440-02AA-0EEC-F7E62A68D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7" y="574548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7B69D-6A7D-EDFA-03D1-929EBD01F068}"/>
              </a:ext>
            </a:extLst>
          </p:cNvPr>
          <p:cNvSpPr txBox="1"/>
          <p:nvPr/>
        </p:nvSpPr>
        <p:spPr>
          <a:xfrm>
            <a:off x="612987" y="5789414"/>
            <a:ext cx="1214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Codebase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860400"/>
          </a:xfrm>
        </p:spPr>
        <p:txBody>
          <a:bodyPr/>
          <a:lstStyle/>
          <a:p>
            <a:r>
              <a:rPr lang="en-IN" dirty="0"/>
              <a:t>Task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78" y="3561268"/>
            <a:ext cx="10933641" cy="860400"/>
          </a:xfrm>
        </p:spPr>
        <p:txBody>
          <a:bodyPr/>
          <a:lstStyle/>
          <a:p>
            <a:r>
              <a:rPr lang="en-IN" dirty="0"/>
              <a:t>Stop Sign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AAE013-FD42-3C81-5738-9D1C73C9D9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2028" y="806362"/>
            <a:ext cx="4567939" cy="2571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28275-C808-EC90-C9C4-02A121FBF5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17312" y="3561268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6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r Stop Sign I Wandering Devices I Alzstore">
            <a:extLst>
              <a:ext uri="{FF2B5EF4-FFF2-40B4-BE49-F238E27FC236}">
                <a16:creationId xmlns:a16="http://schemas.microsoft.com/office/drawing/2014/main" id="{D3D8BD1C-F769-79E2-5BE7-C67854A18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0" t="13505" r="13530" b="13505"/>
          <a:stretch/>
        </p:blipFill>
        <p:spPr bwMode="auto">
          <a:xfrm>
            <a:off x="7369539" y="1040809"/>
            <a:ext cx="182752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E01D6D-77BE-E37E-F635-ED95E50C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891535" y="2988671"/>
            <a:ext cx="3806685" cy="3049213"/>
          </a:xfrm>
          <a:prstGeom prst="rect">
            <a:avLst/>
          </a:prstGeom>
        </p:spPr>
      </p:pic>
      <p:sp>
        <p:nvSpPr>
          <p:cNvPr id="6" name="Flowchart: Merge 5">
            <a:extLst>
              <a:ext uri="{FF2B5EF4-FFF2-40B4-BE49-F238E27FC236}">
                <a16:creationId xmlns:a16="http://schemas.microsoft.com/office/drawing/2014/main" id="{DC52BF51-2BE3-2D80-78B9-1A76EAA629DA}"/>
              </a:ext>
            </a:extLst>
          </p:cNvPr>
          <p:cNvSpPr/>
          <p:nvPr/>
        </p:nvSpPr>
        <p:spPr>
          <a:xfrm>
            <a:off x="8381426" y="2042157"/>
            <a:ext cx="2826902" cy="1416778"/>
          </a:xfrm>
          <a:prstGeom prst="flowChartMerge">
            <a:avLst/>
          </a:prstGeom>
          <a:solidFill>
            <a:srgbClr val="FF0000">
              <a:alpha val="5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Sensors: </a:t>
                </a:r>
                <a:r>
                  <a:rPr lang="en-IN" dirty="0"/>
                  <a:t>Camera (compressed/uncompressed | 320x240 </a:t>
                </a:r>
                <a:r>
                  <a:rPr lang="en-IN" dirty="0" err="1"/>
                  <a:t>px</a:t>
                </a:r>
                <a:r>
                  <a:rPr lang="en-IN" dirty="0"/>
                  <a:t>)</a:t>
                </a:r>
              </a:p>
              <a:p>
                <a:r>
                  <a:rPr lang="en-IN" b="1" dirty="0"/>
                  <a:t>Algorithm: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Configure &amp; run Tiny-YOLO V7 inference on incoming image</a:t>
                </a:r>
                <a:endParaRPr lang="en-IN" dirty="0">
                  <a:solidFill>
                    <a:srgbClr val="747474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Verify detection class, confidence &amp; bounding box area of </a:t>
                </a:r>
                <a:r>
                  <a:rPr lang="en-US" dirty="0">
                    <a:solidFill>
                      <a:srgbClr val="FF0000"/>
                    </a:solidFill>
                  </a:rPr>
                  <a:t>stop sign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Come to a complete stop for predefined time (4 seconds)</a:t>
                </a:r>
              </a:p>
              <a:p>
                <a:pPr lvl="1"/>
                <a:r>
                  <a:rPr lang="en-IN" dirty="0"/>
                  <a:t>Constant </a:t>
                </a:r>
                <a:r>
                  <a:rPr lang="en-IN" dirty="0" err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lin_vel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stop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sign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absent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0;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stop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sign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present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and 0 </a:t>
                </a:r>
                <a:r>
                  <a:rPr lang="en-IN" dirty="0" err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ang_vel</a:t>
                </a:r>
                <a:endParaRPr lang="en-IN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lvl="1"/>
                <a:r>
                  <a:rPr lang="en-IN" dirty="0"/>
                  <a:t>Safety mechanisms and bounds (actuation limits)</a:t>
                </a:r>
              </a:p>
              <a:p>
                <a:r>
                  <a:rPr lang="en-IN" b="1" dirty="0"/>
                  <a:t>Alternate approaches:</a:t>
                </a:r>
              </a:p>
              <a:p>
                <a:pPr lvl="1"/>
                <a:r>
                  <a:rPr lang="en-IN" dirty="0"/>
                  <a:t>Different versions of YOLO</a:t>
                </a:r>
              </a:p>
              <a:p>
                <a:pPr lvl="1"/>
                <a:r>
                  <a:rPr lang="en-IN" i="0" dirty="0">
                    <a:effectLst/>
                  </a:rPr>
                  <a:t>Different detection class(es), </a:t>
                </a:r>
                <a:r>
                  <a:rPr lang="en-US" dirty="0">
                    <a:solidFill>
                      <a:srgbClr val="747474"/>
                    </a:solidFill>
                  </a:rPr>
                  <a:t>confidence &amp; bounding box area</a:t>
                </a:r>
              </a:p>
              <a:p>
                <a:pPr lvl="1"/>
                <a:r>
                  <a:rPr lang="en-IN" b="1" dirty="0"/>
                  <a:t>CV vs. DL: </a:t>
                </a:r>
                <a:r>
                  <a:rPr lang="en-IN" dirty="0"/>
                  <a:t>shape/</a:t>
                </a:r>
                <a:r>
                  <a:rPr lang="en-IN" dirty="0" err="1"/>
                  <a:t>color</a:t>
                </a:r>
                <a:r>
                  <a:rPr lang="en-IN" dirty="0"/>
                  <a:t> thresholding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6" t="-99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F0B7-B75C-5832-4BB6-7002C4FDEBC7}"/>
                  </a:ext>
                </a:extLst>
              </p:cNvPr>
              <p:cNvSpPr txBox="1"/>
              <p:nvPr/>
            </p:nvSpPr>
            <p:spPr>
              <a:xfrm>
                <a:off x="9173489" y="1694832"/>
                <a:ext cx="1242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F0B7-B75C-5832-4BB6-7002C4FDE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489" y="1694832"/>
                <a:ext cx="1242776" cy="276999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3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Sensors: </a:t>
                </a:r>
                <a:r>
                  <a:rPr lang="en-IN" dirty="0"/>
                  <a:t>Camera (compressed/uncompressed | 320x240 </a:t>
                </a:r>
                <a:r>
                  <a:rPr lang="en-IN" dirty="0" err="1"/>
                  <a:t>px</a:t>
                </a:r>
                <a:r>
                  <a:rPr lang="en-IN" dirty="0"/>
                  <a:t>)</a:t>
                </a:r>
              </a:p>
              <a:p>
                <a:r>
                  <a:rPr lang="en-IN" b="1" dirty="0"/>
                  <a:t>Algorithm: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Configure &amp; run Tiny-YOLO V7 inference on incoming image</a:t>
                </a:r>
                <a:endParaRPr lang="en-IN" dirty="0">
                  <a:solidFill>
                    <a:srgbClr val="747474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Verify detection class, confidence &amp; bounding box area of </a:t>
                </a:r>
                <a:r>
                  <a:rPr lang="en-US" dirty="0">
                    <a:solidFill>
                      <a:srgbClr val="FF0000"/>
                    </a:solidFill>
                  </a:rPr>
                  <a:t>stop sign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Come to a complete stop for predefined time (4 seconds)</a:t>
                </a:r>
              </a:p>
              <a:p>
                <a:pPr lvl="1"/>
                <a:r>
                  <a:rPr lang="en-IN" dirty="0"/>
                  <a:t>Constant </a:t>
                </a:r>
                <a:r>
                  <a:rPr lang="en-IN" dirty="0" err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lin_vel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stop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sign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absent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0;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stop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sign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present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and 0 </a:t>
                </a:r>
                <a:r>
                  <a:rPr lang="en-IN" dirty="0" err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ang_vel</a:t>
                </a:r>
                <a:endParaRPr lang="en-IN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lvl="1"/>
                <a:r>
                  <a:rPr lang="en-IN" dirty="0"/>
                  <a:t>Safety mechanisms and bounds (actuation limits)</a:t>
                </a:r>
              </a:p>
              <a:p>
                <a:r>
                  <a:rPr lang="en-IN" b="1" dirty="0"/>
                  <a:t>Alternate approaches:</a:t>
                </a:r>
              </a:p>
              <a:p>
                <a:pPr lvl="1"/>
                <a:r>
                  <a:rPr lang="en-IN" dirty="0"/>
                  <a:t>Different versions of YOLO</a:t>
                </a:r>
              </a:p>
              <a:p>
                <a:pPr lvl="1"/>
                <a:r>
                  <a:rPr lang="en-IN" i="0" dirty="0">
                    <a:effectLst/>
                  </a:rPr>
                  <a:t>Different detection class(es), </a:t>
                </a:r>
                <a:r>
                  <a:rPr lang="en-US" dirty="0">
                    <a:solidFill>
                      <a:srgbClr val="747474"/>
                    </a:solidFill>
                  </a:rPr>
                  <a:t>confidence &amp; bounding box area</a:t>
                </a:r>
              </a:p>
              <a:p>
                <a:pPr lvl="1"/>
                <a:r>
                  <a:rPr lang="en-IN" b="1" dirty="0"/>
                  <a:t>CV vs. DL: </a:t>
                </a:r>
                <a:r>
                  <a:rPr lang="en-IN" dirty="0"/>
                  <a:t>shape/</a:t>
                </a:r>
                <a:r>
                  <a:rPr lang="en-IN" dirty="0" err="1"/>
                  <a:t>color</a:t>
                </a:r>
                <a:r>
                  <a:rPr lang="en-IN" dirty="0"/>
                  <a:t> thresholding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" t="-99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089FC-9507-F786-5965-0DE95DEA7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065" y="1252537"/>
            <a:ext cx="3200400" cy="2357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DF3847-483B-B912-0435-DA44AA5C6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065" y="3752854"/>
            <a:ext cx="3200400" cy="23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8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Sensors: </a:t>
                </a:r>
                <a:r>
                  <a:rPr lang="en-IN" dirty="0"/>
                  <a:t>Camera (compressed/uncompressed | 320x240 </a:t>
                </a:r>
                <a:r>
                  <a:rPr lang="en-IN" dirty="0" err="1"/>
                  <a:t>px</a:t>
                </a:r>
                <a:r>
                  <a:rPr lang="en-IN" dirty="0"/>
                  <a:t>)</a:t>
                </a:r>
              </a:p>
              <a:p>
                <a:r>
                  <a:rPr lang="en-IN" b="1" dirty="0"/>
                  <a:t>Algorithm: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Configure &amp; run Tiny-YOLO V7 inference on incoming image</a:t>
                </a:r>
                <a:endParaRPr lang="en-IN" dirty="0">
                  <a:solidFill>
                    <a:srgbClr val="747474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Verify detection class, confidence &amp; bounding box area of </a:t>
                </a:r>
                <a:r>
                  <a:rPr lang="en-US" dirty="0">
                    <a:solidFill>
                      <a:srgbClr val="FF0000"/>
                    </a:solidFill>
                  </a:rPr>
                  <a:t>stop sign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Come to a complete stop for predefined time (4 seconds)</a:t>
                </a:r>
              </a:p>
              <a:p>
                <a:pPr lvl="1"/>
                <a:r>
                  <a:rPr lang="en-IN" dirty="0"/>
                  <a:t>Constant </a:t>
                </a:r>
                <a:r>
                  <a:rPr lang="en-IN" dirty="0" err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lin_vel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stop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sign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absent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0;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stop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sign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present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and 0 </a:t>
                </a:r>
                <a:r>
                  <a:rPr lang="en-IN" dirty="0" err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ang_vel</a:t>
                </a:r>
                <a:endParaRPr lang="en-IN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lvl="1"/>
                <a:r>
                  <a:rPr lang="en-IN" dirty="0"/>
                  <a:t>Safety mechanisms and bounds (actuation limits)</a:t>
                </a:r>
              </a:p>
              <a:p>
                <a:r>
                  <a:rPr lang="en-IN" b="1" dirty="0"/>
                  <a:t>Alternate approaches:</a:t>
                </a:r>
              </a:p>
              <a:p>
                <a:pPr lvl="1"/>
                <a:r>
                  <a:rPr lang="en-IN" dirty="0"/>
                  <a:t>Different versions of YOLO</a:t>
                </a:r>
              </a:p>
              <a:p>
                <a:pPr lvl="1"/>
                <a:r>
                  <a:rPr lang="en-IN" i="0" dirty="0">
                    <a:effectLst/>
                  </a:rPr>
                  <a:t>Different detection class(es), </a:t>
                </a:r>
                <a:r>
                  <a:rPr lang="en-US" dirty="0">
                    <a:solidFill>
                      <a:srgbClr val="747474"/>
                    </a:solidFill>
                  </a:rPr>
                  <a:t>confidence &amp; bounding box area</a:t>
                </a:r>
              </a:p>
              <a:p>
                <a:pPr lvl="1"/>
                <a:r>
                  <a:rPr lang="en-IN" b="1" dirty="0"/>
                  <a:t>CV vs. DL: </a:t>
                </a:r>
                <a:r>
                  <a:rPr lang="en-IN" dirty="0"/>
                  <a:t>shape/</a:t>
                </a:r>
                <a:r>
                  <a:rPr lang="en-IN" dirty="0" err="1"/>
                  <a:t>color</a:t>
                </a:r>
                <a:r>
                  <a:rPr lang="en-IN" dirty="0"/>
                  <a:t> thresholding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" t="-99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AF33813-F276-070E-2C49-D91889398300}"/>
              </a:ext>
            </a:extLst>
          </p:cNvPr>
          <p:cNvGrpSpPr/>
          <p:nvPr/>
        </p:nvGrpSpPr>
        <p:grpSpPr>
          <a:xfrm>
            <a:off x="7916105" y="640929"/>
            <a:ext cx="4204614" cy="5639641"/>
            <a:chOff x="6053292" y="430530"/>
            <a:chExt cx="4204614" cy="5639641"/>
          </a:xfrm>
        </p:grpSpPr>
        <p:sp>
          <p:nvSpPr>
            <p:cNvPr id="73" name="Flowchart: Data 72">
              <a:extLst>
                <a:ext uri="{FF2B5EF4-FFF2-40B4-BE49-F238E27FC236}">
                  <a16:creationId xmlns:a16="http://schemas.microsoft.com/office/drawing/2014/main" id="{EB16E492-DD3E-8EDC-CAEA-662F5C6D618C}"/>
                </a:ext>
              </a:extLst>
            </p:cNvPr>
            <p:cNvSpPr/>
            <p:nvPr/>
          </p:nvSpPr>
          <p:spPr>
            <a:xfrm>
              <a:off x="6470817" y="1697746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Subscribe YOLO Detections</a:t>
              </a:r>
            </a:p>
          </p:txBody>
        </p:sp>
        <p:sp>
          <p:nvSpPr>
            <p:cNvPr id="74" name="Flowchart: Data 73">
              <a:extLst>
                <a:ext uri="{FF2B5EF4-FFF2-40B4-BE49-F238E27FC236}">
                  <a16:creationId xmlns:a16="http://schemas.microsoft.com/office/drawing/2014/main" id="{54C338EC-7F6C-D545-76E0-828A3F89391A}"/>
                </a:ext>
              </a:extLst>
            </p:cNvPr>
            <p:cNvSpPr/>
            <p:nvPr/>
          </p:nvSpPr>
          <p:spPr>
            <a:xfrm>
              <a:off x="7575614" y="1696985"/>
              <a:ext cx="1126653" cy="341919"/>
            </a:xfrm>
            <a:prstGeom prst="flowChartInputOutput">
              <a:avLst/>
            </a:prstGeom>
            <a:solidFill>
              <a:srgbClr val="FF0000">
                <a:alpha val="50196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Tiny-YOLO V7 Inference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D1AFEE-C16F-252A-6C18-D2DA835C529F}"/>
                </a:ext>
              </a:extLst>
            </p:cNvPr>
            <p:cNvSpPr txBox="1"/>
            <p:nvPr/>
          </p:nvSpPr>
          <p:spPr>
            <a:xfrm>
              <a:off x="6937763" y="3429969"/>
              <a:ext cx="528554" cy="21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8B20457-4709-B54B-32A9-CAB8D8584595}"/>
                </a:ext>
              </a:extLst>
            </p:cNvPr>
            <p:cNvSpPr txBox="1"/>
            <p:nvPr/>
          </p:nvSpPr>
          <p:spPr>
            <a:xfrm>
              <a:off x="6937763" y="2707014"/>
              <a:ext cx="528554" cy="21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77" name="Flowchart: Data 76">
              <a:extLst>
                <a:ext uri="{FF2B5EF4-FFF2-40B4-BE49-F238E27FC236}">
                  <a16:creationId xmlns:a16="http://schemas.microsoft.com/office/drawing/2014/main" id="{96F819DD-6564-847C-DA0F-57A57CD5F9BA}"/>
                </a:ext>
              </a:extLst>
            </p:cNvPr>
            <p:cNvSpPr/>
            <p:nvPr/>
          </p:nvSpPr>
          <p:spPr>
            <a:xfrm>
              <a:off x="8298347" y="4909590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78" name="Flowchart: Data 77">
              <a:extLst>
                <a:ext uri="{FF2B5EF4-FFF2-40B4-BE49-F238E27FC236}">
                  <a16:creationId xmlns:a16="http://schemas.microsoft.com/office/drawing/2014/main" id="{53F02451-9B1D-F573-F461-0C34C8CEFD45}"/>
                </a:ext>
              </a:extLst>
            </p:cNvPr>
            <p:cNvSpPr/>
            <p:nvPr/>
          </p:nvSpPr>
          <p:spPr>
            <a:xfrm>
              <a:off x="7310070" y="4909339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79" name="Flowchart: Data 78">
              <a:extLst>
                <a:ext uri="{FF2B5EF4-FFF2-40B4-BE49-F238E27FC236}">
                  <a16:creationId xmlns:a16="http://schemas.microsoft.com/office/drawing/2014/main" id="{C489342F-6490-540D-D983-091069D4F98E}"/>
                </a:ext>
              </a:extLst>
            </p:cNvPr>
            <p:cNvSpPr/>
            <p:nvPr/>
          </p:nvSpPr>
          <p:spPr>
            <a:xfrm>
              <a:off x="8298347" y="5363639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80" name="Flowchart: Data 79">
              <a:extLst>
                <a:ext uri="{FF2B5EF4-FFF2-40B4-BE49-F238E27FC236}">
                  <a16:creationId xmlns:a16="http://schemas.microsoft.com/office/drawing/2014/main" id="{67D6BD18-6DB7-AC64-22A1-4AB6BD9E2D38}"/>
                </a:ext>
              </a:extLst>
            </p:cNvPr>
            <p:cNvSpPr/>
            <p:nvPr/>
          </p:nvSpPr>
          <p:spPr>
            <a:xfrm>
              <a:off x="7310070" y="5363387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81" name="Flowchart: Data 80">
              <a:extLst>
                <a:ext uri="{FF2B5EF4-FFF2-40B4-BE49-F238E27FC236}">
                  <a16:creationId xmlns:a16="http://schemas.microsoft.com/office/drawing/2014/main" id="{837BD0E1-710A-148C-B0C3-C983235F5F1F}"/>
                </a:ext>
              </a:extLst>
            </p:cNvPr>
            <p:cNvSpPr/>
            <p:nvPr/>
          </p:nvSpPr>
          <p:spPr>
            <a:xfrm>
              <a:off x="7310070" y="5363889"/>
              <a:ext cx="2114930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Publish CMD_VEL =</a:t>
              </a:r>
            </a:p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{LIN_VEL, ANG_VEL}</a:t>
              </a:r>
            </a:p>
          </p:txBody>
        </p:sp>
        <p:sp>
          <p:nvSpPr>
            <p:cNvPr id="82" name="Flowchart: Data 81">
              <a:extLst>
                <a:ext uri="{FF2B5EF4-FFF2-40B4-BE49-F238E27FC236}">
                  <a16:creationId xmlns:a16="http://schemas.microsoft.com/office/drawing/2014/main" id="{698FF9CF-5BEE-332C-84BE-89EF3D67D015}"/>
                </a:ext>
              </a:extLst>
            </p:cNvPr>
            <p:cNvSpPr/>
            <p:nvPr/>
          </p:nvSpPr>
          <p:spPr>
            <a:xfrm>
              <a:off x="7026984" y="813245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Initialize</a:t>
              </a:r>
            </a:p>
          </p:txBody>
        </p:sp>
        <p:sp>
          <p:nvSpPr>
            <p:cNvPr id="83" name="Flowchart: Terminator 82">
              <a:extLst>
                <a:ext uri="{FF2B5EF4-FFF2-40B4-BE49-F238E27FC236}">
                  <a16:creationId xmlns:a16="http://schemas.microsoft.com/office/drawing/2014/main" id="{809E71BF-A3E7-B3FB-4C67-81AABDD000F5}"/>
                </a:ext>
              </a:extLst>
            </p:cNvPr>
            <p:cNvSpPr/>
            <p:nvPr/>
          </p:nvSpPr>
          <p:spPr>
            <a:xfrm>
              <a:off x="7141542" y="430530"/>
              <a:ext cx="897539" cy="256440"/>
            </a:xfrm>
            <a:prstGeom prst="flowChartTerminator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START</a:t>
              </a:r>
            </a:p>
          </p:txBody>
        </p:sp>
        <p:cxnSp>
          <p:nvCxnSpPr>
            <p:cNvPr id="84" name="Straight Arrow Connector 13">
              <a:extLst>
                <a:ext uri="{FF2B5EF4-FFF2-40B4-BE49-F238E27FC236}">
                  <a16:creationId xmlns:a16="http://schemas.microsoft.com/office/drawing/2014/main" id="{67F97CCB-0FEC-5D2F-55D9-5F4CD32DC6E2}"/>
                </a:ext>
              </a:extLst>
            </p:cNvPr>
            <p:cNvCxnSpPr>
              <a:cxnSpLocks/>
              <a:stCxn id="83" idx="2"/>
              <a:endCxn id="82" idx="1"/>
            </p:cNvCxnSpPr>
            <p:nvPr/>
          </p:nvCxnSpPr>
          <p:spPr>
            <a:xfrm rot="5400000">
              <a:off x="7527175" y="750107"/>
              <a:ext cx="126275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13">
              <a:extLst>
                <a:ext uri="{FF2B5EF4-FFF2-40B4-BE49-F238E27FC236}">
                  <a16:creationId xmlns:a16="http://schemas.microsoft.com/office/drawing/2014/main" id="{EF5ADDCD-B6D2-A7EE-F3F2-5DEF9327BEDE}"/>
                </a:ext>
              </a:extLst>
            </p:cNvPr>
            <p:cNvCxnSpPr>
              <a:cxnSpLocks/>
              <a:stCxn id="82" idx="4"/>
              <a:endCxn id="86" idx="1"/>
            </p:cNvCxnSpPr>
            <p:nvPr/>
          </p:nvCxnSpPr>
          <p:spPr>
            <a:xfrm rot="5400000">
              <a:off x="7539028" y="1206446"/>
              <a:ext cx="102566" cy="7538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lowchart: Data 85">
              <a:extLst>
                <a:ext uri="{FF2B5EF4-FFF2-40B4-BE49-F238E27FC236}">
                  <a16:creationId xmlns:a16="http://schemas.microsoft.com/office/drawing/2014/main" id="{1FEC731F-511A-87F4-6045-0AE653396B83}"/>
                </a:ext>
              </a:extLst>
            </p:cNvPr>
            <p:cNvSpPr/>
            <p:nvPr/>
          </p:nvSpPr>
          <p:spPr>
            <a:xfrm>
              <a:off x="7026984" y="1257730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Subscribe Image</a:t>
              </a:r>
            </a:p>
          </p:txBody>
        </p:sp>
        <p:cxnSp>
          <p:nvCxnSpPr>
            <p:cNvPr id="87" name="Straight Arrow Connector 13">
              <a:extLst>
                <a:ext uri="{FF2B5EF4-FFF2-40B4-BE49-F238E27FC236}">
                  <a16:creationId xmlns:a16="http://schemas.microsoft.com/office/drawing/2014/main" id="{272BE523-74C4-068C-714C-7769EA782EC9}"/>
                </a:ext>
              </a:extLst>
            </p:cNvPr>
            <p:cNvCxnSpPr>
              <a:cxnSpLocks/>
              <a:stCxn id="90" idx="4"/>
              <a:endCxn id="81" idx="1"/>
            </p:cNvCxnSpPr>
            <p:nvPr/>
          </p:nvCxnSpPr>
          <p:spPr>
            <a:xfrm rot="5400000">
              <a:off x="8311239" y="5307592"/>
              <a:ext cx="112594" cy="1165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Flowchart: Terminator 87">
              <a:extLst>
                <a:ext uri="{FF2B5EF4-FFF2-40B4-BE49-F238E27FC236}">
                  <a16:creationId xmlns:a16="http://schemas.microsoft.com/office/drawing/2014/main" id="{3FD151B9-2B92-566C-9D88-4EB2461EB0E2}"/>
                </a:ext>
              </a:extLst>
            </p:cNvPr>
            <p:cNvSpPr/>
            <p:nvPr/>
          </p:nvSpPr>
          <p:spPr>
            <a:xfrm>
              <a:off x="7922535" y="5813731"/>
              <a:ext cx="897539" cy="256440"/>
            </a:xfrm>
            <a:prstGeom prst="flowChartTerminator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END</a:t>
              </a:r>
            </a:p>
          </p:txBody>
        </p:sp>
        <p:cxnSp>
          <p:nvCxnSpPr>
            <p:cNvPr id="89" name="Straight Arrow Connector 13">
              <a:extLst>
                <a:ext uri="{FF2B5EF4-FFF2-40B4-BE49-F238E27FC236}">
                  <a16:creationId xmlns:a16="http://schemas.microsoft.com/office/drawing/2014/main" id="{55E8288D-A4F7-B523-C5E2-11B208619017}"/>
                </a:ext>
              </a:extLst>
            </p:cNvPr>
            <p:cNvCxnSpPr>
              <a:cxnSpLocks/>
              <a:stCxn id="81" idx="4"/>
              <a:endCxn id="88" idx="0"/>
            </p:cNvCxnSpPr>
            <p:nvPr/>
          </p:nvCxnSpPr>
          <p:spPr>
            <a:xfrm rot="16200000" flipH="1">
              <a:off x="8315460" y="5757886"/>
              <a:ext cx="107923" cy="376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Flowchart: Data 89">
              <a:extLst>
                <a:ext uri="{FF2B5EF4-FFF2-40B4-BE49-F238E27FC236}">
                  <a16:creationId xmlns:a16="http://schemas.microsoft.com/office/drawing/2014/main" id="{33A0D40E-8A04-3CC0-5104-7B4E3D81D163}"/>
                </a:ext>
              </a:extLst>
            </p:cNvPr>
            <p:cNvSpPr/>
            <p:nvPr/>
          </p:nvSpPr>
          <p:spPr>
            <a:xfrm>
              <a:off x="7310070" y="4909377"/>
              <a:ext cx="2114930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Bound LIN_VEL and ANG_VEL</a:t>
              </a:r>
            </a:p>
          </p:txBody>
        </p:sp>
        <p:cxnSp>
          <p:nvCxnSpPr>
            <p:cNvPr id="91" name="Straight Arrow Connector 13">
              <a:extLst>
                <a:ext uri="{FF2B5EF4-FFF2-40B4-BE49-F238E27FC236}">
                  <a16:creationId xmlns:a16="http://schemas.microsoft.com/office/drawing/2014/main" id="{5EC8579B-E3CB-7496-8A30-3B03293674C5}"/>
                </a:ext>
              </a:extLst>
            </p:cNvPr>
            <p:cNvCxnSpPr>
              <a:cxnSpLocks/>
              <a:stCxn id="102" idx="4"/>
              <a:endCxn id="90" idx="1"/>
            </p:cNvCxnSpPr>
            <p:nvPr/>
          </p:nvCxnSpPr>
          <p:spPr>
            <a:xfrm rot="5400000">
              <a:off x="8899307" y="4114103"/>
              <a:ext cx="263503" cy="132704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13">
              <a:extLst>
                <a:ext uri="{FF2B5EF4-FFF2-40B4-BE49-F238E27FC236}">
                  <a16:creationId xmlns:a16="http://schemas.microsoft.com/office/drawing/2014/main" id="{BC8FB170-DC31-F77D-2B81-6A76EEFE16D7}"/>
                </a:ext>
              </a:extLst>
            </p:cNvPr>
            <p:cNvCxnSpPr>
              <a:cxnSpLocks/>
              <a:stCxn id="86" idx="5"/>
              <a:endCxn id="74" idx="5"/>
            </p:cNvCxnSpPr>
            <p:nvPr/>
          </p:nvCxnSpPr>
          <p:spPr>
            <a:xfrm>
              <a:off x="8040972" y="1428690"/>
              <a:ext cx="548630" cy="439255"/>
            </a:xfrm>
            <a:prstGeom prst="bentConnector3">
              <a:avLst>
                <a:gd name="adj1" fmla="val 162203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13">
              <a:extLst>
                <a:ext uri="{FF2B5EF4-FFF2-40B4-BE49-F238E27FC236}">
                  <a16:creationId xmlns:a16="http://schemas.microsoft.com/office/drawing/2014/main" id="{B21983BC-D399-A321-5E98-116939F147DA}"/>
                </a:ext>
              </a:extLst>
            </p:cNvPr>
            <p:cNvCxnSpPr>
              <a:cxnSpLocks/>
              <a:stCxn id="74" idx="2"/>
              <a:endCxn id="73" idx="5"/>
            </p:cNvCxnSpPr>
            <p:nvPr/>
          </p:nvCxnSpPr>
          <p:spPr>
            <a:xfrm flipH="1">
              <a:off x="7484805" y="1867945"/>
              <a:ext cx="203474" cy="7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13">
              <a:extLst>
                <a:ext uri="{FF2B5EF4-FFF2-40B4-BE49-F238E27FC236}">
                  <a16:creationId xmlns:a16="http://schemas.microsoft.com/office/drawing/2014/main" id="{5C13266B-9D57-7F03-A8B7-063834E5F22C}"/>
                </a:ext>
              </a:extLst>
            </p:cNvPr>
            <p:cNvCxnSpPr>
              <a:cxnSpLocks/>
              <a:stCxn id="103" idx="4"/>
              <a:endCxn id="90" idx="1"/>
            </p:cNvCxnSpPr>
            <p:nvPr/>
          </p:nvCxnSpPr>
          <p:spPr>
            <a:xfrm rot="16200000" flipH="1">
              <a:off x="7572263" y="4114104"/>
              <a:ext cx="263503" cy="132704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Flowchart: Decision 94">
              <a:extLst>
                <a:ext uri="{FF2B5EF4-FFF2-40B4-BE49-F238E27FC236}">
                  <a16:creationId xmlns:a16="http://schemas.microsoft.com/office/drawing/2014/main" id="{22F965AE-859D-A62E-48AD-DF17018EF8E0}"/>
                </a:ext>
              </a:extLst>
            </p:cNvPr>
            <p:cNvSpPr/>
            <p:nvPr/>
          </p:nvSpPr>
          <p:spPr>
            <a:xfrm>
              <a:off x="6408381" y="2166860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Detection Class is Stop Sign?</a:t>
              </a:r>
            </a:p>
          </p:txBody>
        </p:sp>
        <p:sp>
          <p:nvSpPr>
            <p:cNvPr id="96" name="Flowchart: Decision 95">
              <a:extLst>
                <a:ext uri="{FF2B5EF4-FFF2-40B4-BE49-F238E27FC236}">
                  <a16:creationId xmlns:a16="http://schemas.microsoft.com/office/drawing/2014/main" id="{44195E42-818C-0EA7-B2A7-7E922455C4C5}"/>
                </a:ext>
              </a:extLst>
            </p:cNvPr>
            <p:cNvSpPr/>
            <p:nvPr/>
          </p:nvSpPr>
          <p:spPr>
            <a:xfrm>
              <a:off x="6408380" y="2889833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Detection Probability &gt; 0.5?</a:t>
              </a:r>
            </a:p>
          </p:txBody>
        </p:sp>
        <p:sp>
          <p:nvSpPr>
            <p:cNvPr id="97" name="Flowchart: Decision 96">
              <a:extLst>
                <a:ext uri="{FF2B5EF4-FFF2-40B4-BE49-F238E27FC236}">
                  <a16:creationId xmlns:a16="http://schemas.microsoft.com/office/drawing/2014/main" id="{D8A2A782-DA93-19AB-3815-215BB480B3A2}"/>
                </a:ext>
              </a:extLst>
            </p:cNvPr>
            <p:cNvSpPr/>
            <p:nvPr/>
          </p:nvSpPr>
          <p:spPr>
            <a:xfrm>
              <a:off x="6408380" y="3615944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Bounding Box Area &gt; 1000?</a:t>
              </a:r>
            </a:p>
          </p:txBody>
        </p:sp>
        <p:cxnSp>
          <p:nvCxnSpPr>
            <p:cNvPr id="98" name="Straight Arrow Connector 13">
              <a:extLst>
                <a:ext uri="{FF2B5EF4-FFF2-40B4-BE49-F238E27FC236}">
                  <a16:creationId xmlns:a16="http://schemas.microsoft.com/office/drawing/2014/main" id="{4BE1775C-5024-A784-7757-5E7F0436E92A}"/>
                </a:ext>
              </a:extLst>
            </p:cNvPr>
            <p:cNvCxnSpPr>
              <a:cxnSpLocks/>
              <a:stCxn id="95" idx="2"/>
              <a:endCxn id="96" idx="0"/>
            </p:cNvCxnSpPr>
            <p:nvPr/>
          </p:nvCxnSpPr>
          <p:spPr>
            <a:xfrm rot="5400000">
              <a:off x="6956659" y="2812347"/>
              <a:ext cx="154972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13">
              <a:extLst>
                <a:ext uri="{FF2B5EF4-FFF2-40B4-BE49-F238E27FC236}">
                  <a16:creationId xmlns:a16="http://schemas.microsoft.com/office/drawing/2014/main" id="{2D51913D-0CBE-EAAC-1A60-59449F650D6E}"/>
                </a:ext>
              </a:extLst>
            </p:cNvPr>
            <p:cNvCxnSpPr>
              <a:cxnSpLocks/>
              <a:stCxn id="96" idx="2"/>
              <a:endCxn id="97" idx="0"/>
            </p:cNvCxnSpPr>
            <p:nvPr/>
          </p:nvCxnSpPr>
          <p:spPr>
            <a:xfrm rot="5400000">
              <a:off x="6955089" y="3536889"/>
              <a:ext cx="158110" cy="127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Flowchart: Data 99">
              <a:extLst>
                <a:ext uri="{FF2B5EF4-FFF2-40B4-BE49-F238E27FC236}">
                  <a16:creationId xmlns:a16="http://schemas.microsoft.com/office/drawing/2014/main" id="{07E64A95-DA35-F14E-6135-8C19407F992C}"/>
                </a:ext>
              </a:extLst>
            </p:cNvPr>
            <p:cNvSpPr/>
            <p:nvPr/>
          </p:nvSpPr>
          <p:spPr>
            <a:xfrm>
              <a:off x="7804209" y="3728984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Start Timer</a:t>
              </a:r>
            </a:p>
          </p:txBody>
        </p:sp>
        <p:sp>
          <p:nvSpPr>
            <p:cNvPr id="101" name="Flowchart: Decision 100">
              <a:extLst>
                <a:ext uri="{FF2B5EF4-FFF2-40B4-BE49-F238E27FC236}">
                  <a16:creationId xmlns:a16="http://schemas.microsoft.com/office/drawing/2014/main" id="{08B25ABC-2278-9C4E-25FA-77F18DFF0D63}"/>
                </a:ext>
              </a:extLst>
            </p:cNvPr>
            <p:cNvSpPr/>
            <p:nvPr/>
          </p:nvSpPr>
          <p:spPr>
            <a:xfrm>
              <a:off x="7741773" y="4190913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Elapsed Time &gt;=</a:t>
              </a:r>
            </a:p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4 sec?</a:t>
              </a:r>
            </a:p>
          </p:txBody>
        </p:sp>
        <p:sp>
          <p:nvSpPr>
            <p:cNvPr id="102" name="Flowchart: Data 101">
              <a:extLst>
                <a:ext uri="{FF2B5EF4-FFF2-40B4-BE49-F238E27FC236}">
                  <a16:creationId xmlns:a16="http://schemas.microsoft.com/office/drawing/2014/main" id="{E0E75A44-1155-A15C-A555-2906880D2905}"/>
                </a:ext>
              </a:extLst>
            </p:cNvPr>
            <p:cNvSpPr/>
            <p:nvPr/>
          </p:nvSpPr>
          <p:spPr>
            <a:xfrm>
              <a:off x="9131253" y="4303955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LIN_VEL = 0</a:t>
              </a:r>
            </a:p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ANG_VEL 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Flowchart: Data 102">
                  <a:extLst>
                    <a:ext uri="{FF2B5EF4-FFF2-40B4-BE49-F238E27FC236}">
                      <a16:creationId xmlns:a16="http://schemas.microsoft.com/office/drawing/2014/main" id="{548694D6-892D-0E89-78D8-90DD80275FB7}"/>
                    </a:ext>
                  </a:extLst>
                </p:cNvPr>
                <p:cNvSpPr/>
                <p:nvPr/>
              </p:nvSpPr>
              <p:spPr>
                <a:xfrm>
                  <a:off x="6477167" y="4303955"/>
                  <a:ext cx="1126653" cy="341919"/>
                </a:xfrm>
                <a:prstGeom prst="flowChartInputOutput">
                  <a:avLst/>
                </a:prstGeom>
                <a:solidFill>
                  <a:srgbClr val="F16122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rgbClr val="000000"/>
                      </a:solidFill>
                    </a:rPr>
                    <a:t>LIN_VEL = </a:t>
                  </a:r>
                  <a14:m>
                    <m:oMath xmlns:m="http://schemas.openxmlformats.org/officeDocument/2006/math">
                      <m:r>
                        <a:rPr lang="en-US" sz="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endParaRPr lang="en-US" sz="600" dirty="0">
                    <a:solidFill>
                      <a:srgbClr val="000000"/>
                    </a:solidFill>
                  </a:endParaRPr>
                </a:p>
                <a:p>
                  <a:pPr algn="ctr"/>
                  <a:r>
                    <a:rPr lang="en-US" sz="600" dirty="0">
                      <a:solidFill>
                        <a:srgbClr val="000000"/>
                      </a:solidFill>
                    </a:rPr>
                    <a:t>ANG_VEL = </a:t>
                  </a:r>
                  <a14:m>
                    <m:oMath xmlns:m="http://schemas.openxmlformats.org/officeDocument/2006/math">
                      <m:r>
                        <a:rPr lang="en-US" sz="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6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Flowchart: Data 102">
                  <a:extLst>
                    <a:ext uri="{FF2B5EF4-FFF2-40B4-BE49-F238E27FC236}">
                      <a16:creationId xmlns:a16="http://schemas.microsoft.com/office/drawing/2014/main" id="{548694D6-892D-0E89-78D8-90DD80275F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167" y="4303955"/>
                  <a:ext cx="1126653" cy="341919"/>
                </a:xfrm>
                <a:prstGeom prst="flowChartInputOutpu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Arrow Connector 13">
              <a:extLst>
                <a:ext uri="{FF2B5EF4-FFF2-40B4-BE49-F238E27FC236}">
                  <a16:creationId xmlns:a16="http://schemas.microsoft.com/office/drawing/2014/main" id="{19142E70-6D97-4CB4-6168-F93C00425A93}"/>
                </a:ext>
              </a:extLst>
            </p:cNvPr>
            <p:cNvCxnSpPr>
              <a:cxnSpLocks/>
              <a:stCxn id="97" idx="3"/>
              <a:endCxn id="100" idx="2"/>
            </p:cNvCxnSpPr>
            <p:nvPr/>
          </p:nvCxnSpPr>
          <p:spPr>
            <a:xfrm flipV="1">
              <a:off x="7659907" y="3899944"/>
              <a:ext cx="256967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3">
              <a:extLst>
                <a:ext uri="{FF2B5EF4-FFF2-40B4-BE49-F238E27FC236}">
                  <a16:creationId xmlns:a16="http://schemas.microsoft.com/office/drawing/2014/main" id="{7828FD2B-F752-90C0-FDAB-3D3C5F477158}"/>
                </a:ext>
              </a:extLst>
            </p:cNvPr>
            <p:cNvCxnSpPr>
              <a:cxnSpLocks/>
              <a:stCxn id="100" idx="4"/>
              <a:endCxn id="101" idx="0"/>
            </p:cNvCxnSpPr>
            <p:nvPr/>
          </p:nvCxnSpPr>
          <p:spPr>
            <a:xfrm rot="16200000" flipH="1">
              <a:off x="8307531" y="4130907"/>
              <a:ext cx="120010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3">
              <a:extLst>
                <a:ext uri="{FF2B5EF4-FFF2-40B4-BE49-F238E27FC236}">
                  <a16:creationId xmlns:a16="http://schemas.microsoft.com/office/drawing/2014/main" id="{A7AA35F6-DDBD-BDDE-5663-B0B4474C6737}"/>
                </a:ext>
              </a:extLst>
            </p:cNvPr>
            <p:cNvCxnSpPr>
              <a:cxnSpLocks/>
              <a:stCxn id="101" idx="1"/>
              <a:endCxn id="103" idx="5"/>
            </p:cNvCxnSpPr>
            <p:nvPr/>
          </p:nvCxnSpPr>
          <p:spPr>
            <a:xfrm rot="10800000" flipV="1">
              <a:off x="7491155" y="4474913"/>
              <a:ext cx="250618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3">
              <a:extLst>
                <a:ext uri="{FF2B5EF4-FFF2-40B4-BE49-F238E27FC236}">
                  <a16:creationId xmlns:a16="http://schemas.microsoft.com/office/drawing/2014/main" id="{FDF73960-57E8-5C54-A2F5-BDA788FB0E61}"/>
                </a:ext>
              </a:extLst>
            </p:cNvPr>
            <p:cNvCxnSpPr>
              <a:cxnSpLocks/>
              <a:stCxn id="101" idx="3"/>
              <a:endCxn id="102" idx="2"/>
            </p:cNvCxnSpPr>
            <p:nvPr/>
          </p:nvCxnSpPr>
          <p:spPr>
            <a:xfrm>
              <a:off x="8993300" y="4474914"/>
              <a:ext cx="250618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1057F9F-4864-09D4-E56F-33FCC7610CB9}"/>
                </a:ext>
              </a:extLst>
            </p:cNvPr>
            <p:cNvSpPr txBox="1"/>
            <p:nvPr/>
          </p:nvSpPr>
          <p:spPr>
            <a:xfrm>
              <a:off x="7491154" y="3689280"/>
              <a:ext cx="528554" cy="21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B0F52B8-3C7C-C928-7CF3-E27D055C619C}"/>
                </a:ext>
              </a:extLst>
            </p:cNvPr>
            <p:cNvSpPr txBox="1"/>
            <p:nvPr/>
          </p:nvSpPr>
          <p:spPr>
            <a:xfrm>
              <a:off x="8810889" y="4264247"/>
              <a:ext cx="528554" cy="21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2A3F989-2B84-FE80-6C09-211CC91AB5D8}"/>
                </a:ext>
              </a:extLst>
            </p:cNvPr>
            <p:cNvSpPr txBox="1"/>
            <p:nvPr/>
          </p:nvSpPr>
          <p:spPr>
            <a:xfrm>
              <a:off x="7395630" y="4259469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cxnSp>
          <p:nvCxnSpPr>
            <p:cNvPr id="111" name="Straight Arrow Connector 13">
              <a:extLst>
                <a:ext uri="{FF2B5EF4-FFF2-40B4-BE49-F238E27FC236}">
                  <a16:creationId xmlns:a16="http://schemas.microsoft.com/office/drawing/2014/main" id="{E4CBCC30-6E10-2C93-E312-8F55D440B5A5}"/>
                </a:ext>
              </a:extLst>
            </p:cNvPr>
            <p:cNvCxnSpPr>
              <a:cxnSpLocks/>
              <a:stCxn id="95" idx="1"/>
              <a:endCxn id="103" idx="2"/>
            </p:cNvCxnSpPr>
            <p:nvPr/>
          </p:nvCxnSpPr>
          <p:spPr>
            <a:xfrm rot="10800000" flipH="1" flipV="1">
              <a:off x="6408380" y="2450861"/>
              <a:ext cx="181451" cy="2024054"/>
            </a:xfrm>
            <a:prstGeom prst="bentConnector3">
              <a:avLst>
                <a:gd name="adj1" fmla="val -125984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3">
              <a:extLst>
                <a:ext uri="{FF2B5EF4-FFF2-40B4-BE49-F238E27FC236}">
                  <a16:creationId xmlns:a16="http://schemas.microsoft.com/office/drawing/2014/main" id="{E9757ADC-5D6E-0B0F-65ED-67124616EC34}"/>
                </a:ext>
              </a:extLst>
            </p:cNvPr>
            <p:cNvCxnSpPr>
              <a:cxnSpLocks/>
              <a:stCxn id="96" idx="1"/>
              <a:endCxn id="103" idx="2"/>
            </p:cNvCxnSpPr>
            <p:nvPr/>
          </p:nvCxnSpPr>
          <p:spPr>
            <a:xfrm rot="10800000" flipH="1" flipV="1">
              <a:off x="6408380" y="3173833"/>
              <a:ext cx="181452" cy="1301081"/>
            </a:xfrm>
            <a:prstGeom prst="bentConnector3">
              <a:avLst>
                <a:gd name="adj1" fmla="val -125984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3">
              <a:extLst>
                <a:ext uri="{FF2B5EF4-FFF2-40B4-BE49-F238E27FC236}">
                  <a16:creationId xmlns:a16="http://schemas.microsoft.com/office/drawing/2014/main" id="{17282EA4-0212-22F7-A14E-17C9B60E863F}"/>
                </a:ext>
              </a:extLst>
            </p:cNvPr>
            <p:cNvCxnSpPr>
              <a:cxnSpLocks/>
              <a:stCxn id="97" idx="1"/>
              <a:endCxn id="103" idx="2"/>
            </p:cNvCxnSpPr>
            <p:nvPr/>
          </p:nvCxnSpPr>
          <p:spPr>
            <a:xfrm rot="10800000" flipH="1" flipV="1">
              <a:off x="6408380" y="3899945"/>
              <a:ext cx="181452" cy="574970"/>
            </a:xfrm>
            <a:prstGeom prst="bentConnector3">
              <a:avLst>
                <a:gd name="adj1" fmla="val -125984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ABBE111-9C49-B995-76AF-261AB9211C78}"/>
                </a:ext>
              </a:extLst>
            </p:cNvPr>
            <p:cNvSpPr txBox="1"/>
            <p:nvPr/>
          </p:nvSpPr>
          <p:spPr>
            <a:xfrm>
              <a:off x="6053292" y="2235416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B8CD309-130E-D5B3-1545-55BA2B63F745}"/>
                </a:ext>
              </a:extLst>
            </p:cNvPr>
            <p:cNvSpPr txBox="1"/>
            <p:nvPr/>
          </p:nvSpPr>
          <p:spPr>
            <a:xfrm>
              <a:off x="6053292" y="2959958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4209005-AC10-7436-A53B-7F849D43049B}"/>
                </a:ext>
              </a:extLst>
            </p:cNvPr>
            <p:cNvSpPr txBox="1"/>
            <p:nvPr/>
          </p:nvSpPr>
          <p:spPr>
            <a:xfrm>
              <a:off x="6053292" y="3686891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cxnSp>
          <p:nvCxnSpPr>
            <p:cNvPr id="117" name="Straight Arrow Connector 13">
              <a:extLst>
                <a:ext uri="{FF2B5EF4-FFF2-40B4-BE49-F238E27FC236}">
                  <a16:creationId xmlns:a16="http://schemas.microsoft.com/office/drawing/2014/main" id="{ACDEA4FA-E0E5-29D2-8E60-EA67CE4AE44F}"/>
                </a:ext>
              </a:extLst>
            </p:cNvPr>
            <p:cNvCxnSpPr>
              <a:cxnSpLocks/>
              <a:stCxn id="73" idx="4"/>
              <a:endCxn id="95" idx="0"/>
            </p:cNvCxnSpPr>
            <p:nvPr/>
          </p:nvCxnSpPr>
          <p:spPr>
            <a:xfrm rot="16200000" flipH="1">
              <a:off x="6970547" y="2103261"/>
              <a:ext cx="127195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853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op_sign_detection_real_rviz">
            <a:hlinkClick r:id="" action="ppaction://media"/>
            <a:extLst>
              <a:ext uri="{FF2B5EF4-FFF2-40B4-BE49-F238E27FC236}">
                <a16:creationId xmlns:a16="http://schemas.microsoft.com/office/drawing/2014/main" id="{05C4AD47-BC0E-649A-9081-7CEF992F58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89383" y="2514600"/>
            <a:ext cx="3657598" cy="2057399"/>
          </a:xfrm>
          <a:prstGeom prst="rect">
            <a:avLst/>
          </a:prstGeom>
        </p:spPr>
      </p:pic>
      <p:pic>
        <p:nvPicPr>
          <p:cNvPr id="5" name="stop_sign_detection_real_robot">
            <a:hlinkClick r:id="" action="ppaction://media"/>
            <a:extLst>
              <a:ext uri="{FF2B5EF4-FFF2-40B4-BE49-F238E27FC236}">
                <a16:creationId xmlns:a16="http://schemas.microsoft.com/office/drawing/2014/main" id="{ABD40FD5-E807-0A5F-66A0-33B42199F85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199" y="2512881"/>
            <a:ext cx="3657598" cy="2057399"/>
          </a:xfrm>
          <a:prstGeom prst="rect">
            <a:avLst/>
          </a:prstGeom>
        </p:spPr>
      </p:pic>
      <p:pic>
        <p:nvPicPr>
          <p:cNvPr id="3" name="stop_sign_detection_sim">
            <a:hlinkClick r:id="" action="ppaction://media"/>
            <a:extLst>
              <a:ext uri="{FF2B5EF4-FFF2-40B4-BE49-F238E27FC236}">
                <a16:creationId xmlns:a16="http://schemas.microsoft.com/office/drawing/2014/main" id="{FC7A7E01-6F91-5DC5-2C9B-01BC88E7DF9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45016" y="2514600"/>
            <a:ext cx="3657599" cy="2057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4,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B496A-650B-A79D-744F-C398E0675DF2}"/>
              </a:ext>
            </a:extLst>
          </p:cNvPr>
          <p:cNvSpPr txBox="1"/>
          <p:nvPr/>
        </p:nvSpPr>
        <p:spPr>
          <a:xfrm>
            <a:off x="1535659" y="4699000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47474"/>
                </a:solidFill>
              </a:rPr>
              <a:t>Simulation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D69CF7-DA85-1C61-85D4-4A045E6EE682}"/>
              </a:ext>
            </a:extLst>
          </p:cNvPr>
          <p:cNvSpPr txBox="1"/>
          <p:nvPr/>
        </p:nvSpPr>
        <p:spPr>
          <a:xfrm>
            <a:off x="5467173" y="4699000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47474"/>
                </a:solidFill>
              </a:rPr>
              <a:t>TurtleBot3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A562F-4AF6-18C0-9071-A6E76F0428DA}"/>
              </a:ext>
            </a:extLst>
          </p:cNvPr>
          <p:cNvSpPr txBox="1"/>
          <p:nvPr/>
        </p:nvSpPr>
        <p:spPr>
          <a:xfrm>
            <a:off x="9605197" y="4699000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47474"/>
                </a:solidFill>
              </a:rPr>
              <a:t>Remote PC</a:t>
            </a:r>
          </a:p>
        </p:txBody>
      </p:sp>
    </p:spTree>
    <p:extLst>
      <p:ext uri="{BB962C8B-B14F-4D97-AF65-F5344CB8AC3E}">
        <p14:creationId xmlns:p14="http://schemas.microsoft.com/office/powerpoint/2010/main" val="14486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1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1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700868"/>
            <a:ext cx="9628728" cy="860400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561268"/>
            <a:ext cx="5466819" cy="860400"/>
          </a:xfrm>
        </p:spPr>
        <p:txBody>
          <a:bodyPr/>
          <a:lstStyle/>
          <a:p>
            <a:r>
              <a:rPr lang="en-IN" dirty="0"/>
              <a:t>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307200f-adf2-4dbb-94fd-dcc73869c24f"/>
    <ds:schemaRef ds:uri="681e0752-7327-43ef-af71-087853e23a2f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416</Words>
  <Application>Microsoft Office PowerPoint</Application>
  <PresentationFormat>Widescreen</PresentationFormat>
  <Paragraphs>90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Cambria Math</vt:lpstr>
      <vt:lpstr>Consolas</vt:lpstr>
      <vt:lpstr>Trebuchet MS</vt:lpstr>
      <vt:lpstr>Wingdings 2</vt:lpstr>
      <vt:lpstr>Wingdings 3</vt:lpstr>
      <vt:lpstr>ARMLab CU-ICAR</vt:lpstr>
      <vt:lpstr>AuE-8230 Autonomy: Science and Systems</vt:lpstr>
      <vt:lpstr>Task 4</vt:lpstr>
      <vt:lpstr>Approach</vt:lpstr>
      <vt:lpstr>Approach</vt:lpstr>
      <vt:lpstr>Approach</vt:lpstr>
      <vt:lpstr>Results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</dc:creator>
  <cp:lastModifiedBy>Tanmay Samak</cp:lastModifiedBy>
  <cp:revision>207</cp:revision>
  <dcterms:created xsi:type="dcterms:W3CDTF">2020-04-29T07:35:04Z</dcterms:created>
  <dcterms:modified xsi:type="dcterms:W3CDTF">2023-05-04T17:35:14Z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